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/>
          <p:nvPr>
            <p:ph type="body" sz="quarter" idx="1"/>
          </p:nvPr>
        </p:nvSpPr>
        <p:spPr>
          <a:xfrm>
            <a:off x="1524000" y="3602037"/>
            <a:ext cx="9144000" cy="1655765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/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Body Level One…"/>
          <p:cNvSpPr/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/>
          <p:nvPr>
            <p:ph type="body" sz="quarter" idx="1"/>
          </p:nvPr>
        </p:nvSpPr>
        <p:spPr>
          <a:xfrm>
            <a:off x="831850" y="4589462"/>
            <a:ext cx="10515600" cy="150019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/>
          <p:nvPr>
            <p:ph type="body" sz="quarter" idx="1"/>
          </p:nvPr>
        </p:nvSpPr>
        <p:spPr>
          <a:xfrm>
            <a:off x="839787" y="1681163"/>
            <a:ext cx="5157790" cy="82391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0">
              <a:buSzTx/>
              <a:buFontTx/>
              <a:buNone/>
              <a:defRPr b="1" sz="2400"/>
            </a:lvl2pPr>
            <a:lvl3pPr marL="0" indent="0">
              <a:buSzTx/>
              <a:buFontTx/>
              <a:buNone/>
              <a:defRPr b="1" sz="2400"/>
            </a:lvl3pPr>
            <a:lvl4pPr marL="0" indent="0">
              <a:buSzTx/>
              <a:buFontTx/>
              <a:buNone/>
              <a:defRPr b="1" sz="2400"/>
            </a:lvl4pPr>
            <a:lvl5pPr marL="0" indent="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/>
          <p:nvPr>
            <p:ph type="body" sz="half" idx="1"/>
          </p:nvPr>
        </p:nvSpPr>
        <p:spPr>
          <a:xfrm>
            <a:off x="5183187" y="987425"/>
            <a:ext cx="617220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5183187" y="987425"/>
            <a:ext cx="6172203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/>
          <p:nvPr>
            <p:ph type="sldNum" sz="quarter" idx="2"/>
          </p:nvPr>
        </p:nvSpPr>
        <p:spPr>
          <a:xfrm>
            <a:off x="11089823" y="6404294"/>
            <a:ext cx="263978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/>
          <p:nvPr>
            <p:ph type="ctr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/>
          <a:lstStyle/>
          <a:p>
            <a:pPr/>
            <a:r>
              <a:t>Project-X Status Report</a:t>
            </a:r>
          </a:p>
        </p:txBody>
      </p:sp>
      <p:sp>
        <p:nvSpPr>
          <p:cNvPr id="113" name="Subtitle 2"/>
          <p:cNvSpPr/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pPr/>
            <a:r>
              <a:t>Generated by agilemontecarlo.com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ontent Placeholder 2"/>
          <p:cNvSpPr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/>
            <a:r>
              <a:t>Present in sprint demos or steering meetings to drive visibility </a:t>
            </a:r>
          </a:p>
          <a:p>
            <a:pPr/>
            <a:r>
              <a:t>Data is easily imported directly from Jira or added manually</a:t>
            </a:r>
          </a:p>
          <a:p>
            <a:pPr/>
            <a:r>
              <a:t>Simulate scope and velocity changes and see impact</a:t>
            </a:r>
          </a:p>
          <a:p>
            <a:pPr/>
            <a:r>
              <a:t>Multiple simulation and chart configurations</a:t>
            </a:r>
          </a:p>
          <a:p>
            <a:pPr lvl="1" marL="685800" indent="-228600"/>
            <a:r>
              <a:t>Issue count or story points</a:t>
            </a:r>
          </a:p>
          <a:p>
            <a:pPr lvl="1" marL="685800" indent="-228600"/>
            <a:r>
              <a:t>Historical sample or normal output distribution</a:t>
            </a:r>
          </a:p>
          <a:p>
            <a:pPr lvl="1" marL="685800" indent="-228600"/>
            <a:r>
              <a:t>…</a:t>
            </a:r>
          </a:p>
        </p:txBody>
      </p:sp>
      <p:sp>
        <p:nvSpPr>
          <p:cNvPr id="116" name="Title 1"/>
          <p:cNvSpPr/>
          <p:nvPr>
            <p:ph type="title"/>
          </p:nvPr>
        </p:nvSpPr>
        <p:spPr>
          <a:xfrm>
            <a:off x="838200" y="351301"/>
            <a:ext cx="10515600" cy="1325564"/>
          </a:xfrm>
          <a:prstGeom prst="rect">
            <a:avLst/>
          </a:prstGeom>
        </p:spPr>
        <p:txBody>
          <a:bodyPr/>
          <a:lstStyle/>
          <a:p>
            <a:pPr/>
            <a:r>
              <a:t>Context</a:t>
            </a:r>
            <a:br/>
            <a:r>
              <a:rPr sz="1600"/>
              <a:t>This report is generated by agilemontecarlo.com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itle 1"/>
          <p:cNvSpPr/>
          <p:nvPr>
            <p:ph type="title"/>
          </p:nvPr>
        </p:nvSpPr>
        <p:spPr>
          <a:xfrm>
            <a:off x="838200" y="351301"/>
            <a:ext cx="10515600" cy="1325564"/>
          </a:xfrm>
          <a:prstGeom prst="rect">
            <a:avLst/>
          </a:prstGeom>
        </p:spPr>
        <p:txBody>
          <a:bodyPr/>
          <a:lstStyle/>
          <a:p>
            <a:pPr/>
            <a:r>
              <a:t>S-Curve Project Tracking</a:t>
            </a:r>
            <a:br/>
            <a:r>
              <a:rPr sz="1600"/>
              <a:t>Draw the project S-Curve and get a estimated landing zone if the output is below the curve </a:t>
            </a:r>
          </a:p>
        </p:txBody>
      </p:sp>
      <p:pic>
        <p:nvPicPr>
          <p:cNvPr id="119" name="pasted-image.tiff" descr="pasted-imag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93807" y="1704813"/>
            <a:ext cx="9261058" cy="462631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le 1"/>
          <p:cNvSpPr/>
          <p:nvPr>
            <p:ph type="title"/>
          </p:nvPr>
        </p:nvSpPr>
        <p:spPr>
          <a:xfrm>
            <a:off x="838200" y="351301"/>
            <a:ext cx="10515600" cy="1325564"/>
          </a:xfrm>
          <a:prstGeom prst="rect">
            <a:avLst/>
          </a:prstGeom>
        </p:spPr>
        <p:txBody>
          <a:bodyPr/>
          <a:lstStyle/>
          <a:p>
            <a:pPr/>
            <a:r>
              <a:t>Monte Carlo Project Tracking</a:t>
            </a:r>
            <a:br/>
            <a:r>
              <a:rPr sz="1600"/>
              <a:t>Track the project against a target date with a target scope</a:t>
            </a:r>
          </a:p>
        </p:txBody>
      </p:sp>
      <p:pic>
        <p:nvPicPr>
          <p:cNvPr id="122" name="pasted-image.tiff" descr="pasted-imag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6642" y="1741241"/>
            <a:ext cx="9355819" cy="456435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itle 1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Project Monte Carlo Forecast</a:t>
            </a:r>
            <a:br/>
            <a:r>
              <a:rPr sz="1600"/>
              <a:t> Show the outcome of 5000 project simulations to stakeholders</a:t>
            </a:r>
          </a:p>
        </p:txBody>
      </p:sp>
      <p:pic>
        <p:nvPicPr>
          <p:cNvPr id="125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97934" y="1758387"/>
            <a:ext cx="8571884" cy="439337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2073" y="80211"/>
            <a:ext cx="5453085" cy="34134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00273" y="80211"/>
            <a:ext cx="5446839" cy="34134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Picture 5" descr="Picture 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22073" y="3553945"/>
            <a:ext cx="5453085" cy="3263952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" name="Picture 6" descr="Picture 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200273" y="3530503"/>
            <a:ext cx="5446839" cy="323540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4158" y="1596189"/>
            <a:ext cx="5453084" cy="341342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Picture 1" descr="Picture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00273" y="1596189"/>
            <a:ext cx="5427749" cy="34170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2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Project-X Scope Increase Overview</a:t>
            </a:r>
          </a:p>
        </p:txBody>
      </p:sp>
      <p:pic>
        <p:nvPicPr>
          <p:cNvPr id="136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70233" y="1690688"/>
            <a:ext cx="9276713" cy="459706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2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Project-X Scope Increase Details</a:t>
            </a:r>
          </a:p>
        </p:txBody>
      </p:sp>
      <p:pic>
        <p:nvPicPr>
          <p:cNvPr id="139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5357" y="1463774"/>
            <a:ext cx="6328405" cy="2244645"/>
          </a:xfrm>
          <a:prstGeom prst="rect">
            <a:avLst/>
          </a:prstGeom>
          <a:ln>
            <a:solidFill>
              <a:srgbClr val="000000"/>
            </a:solidFill>
          </a:ln>
          <a:effectLst>
            <a:outerShdw sx="100000" sy="100000" kx="0" ky="0" algn="b" rotWithShape="0" blurRad="50800" dist="38100" dir="2700000">
              <a:srgbClr val="000000">
                <a:alpha val="40000"/>
              </a:srgbClr>
            </a:outerShdw>
          </a:effectLst>
        </p:spPr>
      </p:pic>
      <p:pic>
        <p:nvPicPr>
          <p:cNvPr id="140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91123" y="3832240"/>
            <a:ext cx="6048377" cy="2810687"/>
          </a:xfrm>
          <a:prstGeom prst="rect">
            <a:avLst/>
          </a:prstGeom>
          <a:ln>
            <a:solidFill>
              <a:srgbClr val="000000"/>
            </a:solidFill>
          </a:ln>
          <a:effectLst>
            <a:outerShdw sx="100000" sy="100000" kx="0" ky="0" algn="b" rotWithShape="0" blurRad="50800" dist="38100" dir="270000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